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42"/>
  </p:notesMasterIdLst>
  <p:sldIdLst>
    <p:sldId id="256" r:id="rId2"/>
    <p:sldId id="443" r:id="rId3"/>
    <p:sldId id="398" r:id="rId4"/>
    <p:sldId id="399" r:id="rId5"/>
    <p:sldId id="400" r:id="rId6"/>
    <p:sldId id="401" r:id="rId7"/>
    <p:sldId id="402" r:id="rId8"/>
    <p:sldId id="403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30" r:id="rId32"/>
    <p:sldId id="431" r:id="rId33"/>
    <p:sldId id="432" r:id="rId34"/>
    <p:sldId id="433" r:id="rId35"/>
    <p:sldId id="435" r:id="rId36"/>
    <p:sldId id="436" r:id="rId37"/>
    <p:sldId id="437" r:id="rId38"/>
    <p:sldId id="438" r:id="rId39"/>
    <p:sldId id="441" r:id="rId40"/>
    <p:sldId id="44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vYsf6ZMxxYMEDUGJhjKy2g==" hashData="LgQjTwIrWFkG++2hnpCbaBjsdnb9jnh8d5qO+2OP229tJx8fzTqw5M9LRTBeDUFgsSIsgSVEmMeloiwKe0t/P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3885" autoAdjust="0"/>
  </p:normalViewPr>
  <p:slideViewPr>
    <p:cSldViewPr snapToGrid="0">
      <p:cViewPr varScale="1">
        <p:scale>
          <a:sx n="46" d="100"/>
          <a:sy n="46" d="100"/>
        </p:scale>
        <p:origin x="20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B4262-43C2-45F1-B130-E5300933A21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D9285-F031-4D78-BA55-9DCF833A3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Welcome to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Ontotext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graph DB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fundamentals training class in this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we will give a brief overview of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 DB installation let's get 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regard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tuning when loading data all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sets have different geometries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technicians need to gain experience with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data set in order to refine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loading process estimates will aid in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setting the parameters most efficiently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are some more tips set cache memory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be 50% of max-heap turn off all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optional indices load data in chunks of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1 million statements and use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 transaction mode after the first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 check the size of entities for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 operation recalculate cache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to be 38% of max heap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reenable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optional indices use the safe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transaction mode experiment with cache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index memory + predicate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+ FTS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aid in the creation of the most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optimal configuration graph DB comes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 tool that estimates memory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index configuration values this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spreadsheet will generate command line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parameters in TTL configuration based 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 input it is located in your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at dot slash DLC called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 DB se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configurator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dot XLS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Let's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look at the spreadsheet in a bit more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 the first section contains system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information the data set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section contains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expected number of statements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entities this section is used to set all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configuration parameters that affect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allocation and consumption first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predicate subject object indices cannot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disabled for the rest these depend 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 actual usage if you are using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wildcard predicate patterns enable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 predicate object predicate if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are using full text search turn it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as an example if you're using name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extensively then you may click 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box to turn on the context indices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lose scene or RDF rank or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geospatial index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[Music]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other parameters section you will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want to select a rule set for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desired semantics the system metrics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shows such information as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 ratio entity pool utilization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ratio Java heap free memory ratio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Tomcat runtime information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let's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talk about scalability graph DB uses 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replication cluster to improve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scalability of concurrent query requests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also provides resilience for failover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graph DB workbench is 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web-based administration tool that 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administrative tasks the graph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DBU workbench is similar to sesame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workbench but is much easier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intuitive to use and has a full set of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capabilities for managing configuring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performance tuning graph DB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repositories you can use graph DB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workbench to manage graph to be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repositories load and export data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monitor query execution with the ability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terminate executing queries manage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connectors and manage users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following slide is an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the graph DB workbench screen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the graph DB workbench from 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browser the splash page provides 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 of the installed graph DB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workbench the workbench has a menu bar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 number of convenient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pulldown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menus organized under data sparkle admin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currently selected repository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let's take a look on the next slide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menu has options for importing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exporting data adding new resources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managing connectors the sparkle menu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takes you directly to a syntax directed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sparkle query and update editor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menu has options for managing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repositories users namespaces displaying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information monitoring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 usage and monitoring queries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current repository menu item allows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to pick from a list of repositories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let's look at creating a repository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create a new repository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selecting the admin menu selecting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locations and repositories and then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selecting create repository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let's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look at executing queries with graph DB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workbench selecting the sparkle menu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takes you to the syntax directed Sparkle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 editor that allows you to render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 query results as table pivot table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Google analytic charts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installation process for graph DB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consists of five basic steps first you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download graph DB SE and unzip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downloaded file next you will need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deploy the war files on an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server third you will launch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graph DB workbench fourth you will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create a database and 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repository finally you will want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 Sparkle queries to test your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installation this installation process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assumes you have Apache Tomcat version 7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greater on your system and that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you're installing graph DB 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let's look 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graph DB workbench query editor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enter your sparkle query using the query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editor your graph will be displayed in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bottom portion of the screen looking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another important feature graph DB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allows you to abort long queries that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executing for example you may have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 a query that is long-running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would like to halt it and perhaps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modify it and resubmit it not wanting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wait until it completes let's say you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submitted a long-running query in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editor that counts triples in all of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graphs and you decide you want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halt the query simply go to the admin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menu select query monitoring and abort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loading data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Let's get started loading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may be accomplished by using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 DB workbench or parallel loader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use graph DB workbench to upload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files or to upload bulk data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upload individual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 using the graph DB workbench click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select files to upload highlight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 or files you want to upload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upload all to load the file 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 onto the server now that the files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on the server you want to upload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 into graph dB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load all to load the file 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 into graph DB next either choose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sparkle for a default graph or choose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advanced to specify named graphs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have finished your upload you will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the message data import was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successfully completed for the file 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 that you loaded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let's look 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loading bulk data uploading bulk data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 directory allows you to load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arbitrary sized files and places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 in a specific directory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 folder is a LEM - impacts in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home directory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load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rdf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parallel bulk loader features fast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loading of large data sets into new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repositories the bulk loader is not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intended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updating existing repositories it's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easy to use simply enter load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of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file serial 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parallel option and the file names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load pipelines the parse entity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resolution and load task and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parallel load batch processes the parsed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 resolution and load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Let's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 you have completed step one which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involves downloading graph DB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unzipping the downloaded file now for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 two you need to deploy the war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 on Tomcat to deploy the war files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Tomcat simply copy the files from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sesame graph DB folder to the web apps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folder on Tomcat as you can see below we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highlighted the war files in blue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copying the files you may need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restart Tomcat as an alternative you may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choose to deploy the war files using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Tomcat management console which we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demonstrate on the next slide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Let's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 started first we'll look 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reasoning strategies three reasoning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strategies are forward chaining backward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chaining and hybrid chaining with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 chaining inferences are pre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computed you have faster query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but slower load times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more memory or disk space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updates are expensive with regard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backward chaining inferences are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performed as needed at query time you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slower query performance but faster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 times the third reasoning strategy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hybrid chaining uses both forward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backward chaining that is partial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 chaining at data loading time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partial backward chaining at query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let's look at reasoning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optimizations delete optimization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 chaining optimization first most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triple stores perform an expensive full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recompute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updates truth' maintenance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minimizes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recompute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but the required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dependency tracking is expensive in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response graph DB optimizes the update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using backward chaining to derive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update dependencies dynamically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resulting in fast deletes second forage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chaining else same as generates a large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triples this large number 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caused by statement duplication 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equivalent resources in response graph 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B's equivalent resource optimization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minimizes triples generated backward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chaining can expand results at query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 let's look at rule sets a rule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consists of prefixes that 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namespace prefixes axiomatic triples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 rules the predefined rule sets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empty which represents no reasoning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 DB operates as the plain RDF store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RDFS which is standard RDFS semantics al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Horst which is the RDF S Plus 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entailment plus some L which 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tractable L max which is RDFS with most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 light a URL which is conformant out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our L profile except for D entailment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al to QL which is reasoning over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volumes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Let's get started the first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 we will look at is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rdf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rank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rank is a graph DB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 that is similar to page rank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it identifies important nodes in an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graph based on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interconnectedness and is accessed using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rank has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rank system predicates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incremental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rank is useful for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changing data for example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top 100 important nodes in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graph you can create a query as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 below using prefix select where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and limits statements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 DB extension is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high-performance geospatial queries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geospatial queries use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wgs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84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ontology and can query for points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bounded by rectangles polygons 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circles for example to find airports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50 miles of soul you can create 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 as shown below using prefix select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where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final graph DB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 will look at is the full text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 which leverages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leucine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fts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 this extension provides full-text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 over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uses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leucine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index text 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molecules it also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 access to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leucine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sparkle the full text search is also in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graph DB Enterprise Edition which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connectors for loosing solar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elastic search for example to find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entities where the RDF molecule of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 contains terms that begin with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United you can create a query as shown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below using prefix select and where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it 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unlikely that you will encounter any of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issues let's review them just in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the first problem may be that graph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workbench fails to start in tomcat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problem is likely due to 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permissions problem on the data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directory check the data directory for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 DB workbench the second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encountered may be a graph DB workbench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error to resolve this problem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heap space must be increased set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Tomcat environment variable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catalin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offs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desired value the third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be encountering an exception using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 rule file custom rule files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 access to the Java compiler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easiest way to accomplish this is to use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Java runtime from a Java development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convenient and easy to deploy the war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 directly from Tomcat using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Tomcat management console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simply go to http localhost:8080 click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 your app then for each of the war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 click on navigate to war file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 choose and deploy the war files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you have finished deploying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 files click graph DB workbench se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graph DB workbench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next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 in the installation process we want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a new repository on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 we launch the graph DB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workbench once the application is open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select admin from the tabs at the top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screen next we select or click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locations and repositories then we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 the new repository selecting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repository filling in the needed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repository information and finally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clicking create our repository is now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 for the last step we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want to test the repository to perform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test we first select sparkle shown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top of the screen next we write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execute Sparkle queries in our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 shown on the bottom left we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wrote a query to insert data about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Flintstones and we also want to test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repository by writing a query that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selects information an example is shown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bottom right where we write 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Fred Flintstone's grandchildren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our executed queries returned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expected correct results we know our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 DB installation is successful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we'll begin with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tuning memory is the most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important factor for performance tuning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more memory the better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you will want to configure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max heap space to be around 90% 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 memory heap space is allocated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data structures the entity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index size can be set using entity index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cache memory is consumed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 predicate and FTS indices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a few more details of memory usage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 runtime overhead is typically 12 to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15 % of total heap space allocated for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entities depends on the entity index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cache memory is used by statement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predicate and FTS predicates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 cache memory consists of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index memory predicate memory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full-text search memory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index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consists of predicate objects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 and predicate subject object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indices and optional predicate contacts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 object triple set and predicate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triple set subject object context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indices predicate memory includes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predicate list subject predicate and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 predicate indices FTS memory 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text search memory the remaining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is used by graft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applications heap some of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 will be used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RDrank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enabled geospatial if enabled 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lucene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enabled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59D8-C819-4F9B-AEAD-236308384C5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9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3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5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04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0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2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6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4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0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8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2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30" r:id="rId5"/>
    <p:sldLayoutId id="2147483724" r:id="rId6"/>
    <p:sldLayoutId id="2147483725" r:id="rId7"/>
    <p:sldLayoutId id="2147483726" r:id="rId8"/>
    <p:sldLayoutId id="2147483729" r:id="rId9"/>
    <p:sldLayoutId id="2147483727" r:id="rId10"/>
    <p:sldLayoutId id="214748372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9ABF0-969D-46DC-B861-1709B0C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3" b="32642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E9DD7-D9DF-420B-AEDF-67F8AADC1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140" y="4946880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endParaRPr lang="en-US" sz="4800" dirty="0">
              <a:solidFill>
                <a:srgbClr val="FFFFFF"/>
              </a:solidFill>
            </a:endParaRPr>
          </a:p>
          <a:p>
            <a:r>
              <a:rPr lang="en-US" sz="5400" dirty="0">
                <a:solidFill>
                  <a:schemeClr val="tx1"/>
                </a:solidFill>
              </a:rPr>
              <a:t>SparQL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93290-1EF7-4135-A558-9646BCA82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/>
              <a:t>Querying semantic data</a:t>
            </a:r>
          </a:p>
        </p:txBody>
      </p:sp>
    </p:spTree>
    <p:extLst>
      <p:ext uri="{BB962C8B-B14F-4D97-AF65-F5344CB8AC3E}">
        <p14:creationId xmlns:p14="http://schemas.microsoft.com/office/powerpoint/2010/main" val="3901122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24358" r="16252" b="32264"/>
          <a:stretch/>
        </p:blipFill>
        <p:spPr bwMode="auto">
          <a:xfrm>
            <a:off x="1524000" y="1540764"/>
            <a:ext cx="9144000" cy="377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374905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PERFORMANCE TUNING: MEMORY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17274" r="16252" b="8333"/>
          <a:stretch/>
        </p:blipFill>
        <p:spPr bwMode="auto">
          <a:xfrm>
            <a:off x="2346602" y="1056131"/>
            <a:ext cx="7248672" cy="474573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524000" y="201169"/>
            <a:ext cx="96774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PERFORMANCE TUNING: MEMORY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7268" r="16252" b="10417"/>
          <a:stretch/>
        </p:blipFill>
        <p:spPr bwMode="auto">
          <a:xfrm>
            <a:off x="2633710" y="887767"/>
            <a:ext cx="6707091" cy="488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177554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PERFORMANCE TUNING: LOAD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23422" r="16252" b="17575"/>
          <a:stretch/>
        </p:blipFill>
        <p:spPr bwMode="auto">
          <a:xfrm>
            <a:off x="1754820" y="1109709"/>
            <a:ext cx="8189143" cy="449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275209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PERFORMANCE TUNING: SPREADSHEET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7211" t="13212" r="29367" b="6250"/>
          <a:stretch/>
        </p:blipFill>
        <p:spPr bwMode="auto">
          <a:xfrm>
            <a:off x="3787806" y="1103050"/>
            <a:ext cx="4461000" cy="4651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257454"/>
            <a:ext cx="914399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PERFORMANCE TUNING: SYSTEM MEMORY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9557" r="16252" b="9375"/>
          <a:stretch/>
        </p:blipFill>
        <p:spPr bwMode="auto">
          <a:xfrm>
            <a:off x="2838964" y="1029810"/>
            <a:ext cx="6514072" cy="435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213065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SCALABILITY: </a:t>
            </a:r>
            <a:r>
              <a:rPr lang="en-US" sz="3200" b="1" dirty="0" err="1"/>
              <a:t>GraphDB</a:t>
            </a:r>
            <a:r>
              <a:rPr lang="en-US" sz="3200" b="1" dirty="0"/>
              <a:t> ENTERPRISE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45956" r="15666" b="23980"/>
          <a:stretch/>
        </p:blipFill>
        <p:spPr bwMode="auto">
          <a:xfrm>
            <a:off x="2453840" y="2073897"/>
            <a:ext cx="6878905" cy="254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5829" r="16252" b="15281"/>
          <a:stretch/>
        </p:blipFill>
        <p:spPr bwMode="auto">
          <a:xfrm>
            <a:off x="2116040" y="767656"/>
            <a:ext cx="8551960" cy="504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1" y="1"/>
            <a:ext cx="914399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GraphDB</a:t>
            </a:r>
            <a:r>
              <a:rPr lang="en-US" sz="3200" b="1" dirty="0"/>
              <a:t> WORKBENCH AND SESAME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21178" r="15666" b="25084"/>
          <a:stretch/>
        </p:blipFill>
        <p:spPr bwMode="auto">
          <a:xfrm>
            <a:off x="1524000" y="1117600"/>
            <a:ext cx="9144000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299145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GraphDB</a:t>
            </a:r>
            <a:r>
              <a:rPr lang="en-US" sz="3200" b="1" dirty="0"/>
              <a:t> WORKBENCH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3755" r="15666" b="9375"/>
          <a:stretch/>
        </p:blipFill>
        <p:spPr bwMode="auto">
          <a:xfrm>
            <a:off x="2519680" y="782320"/>
            <a:ext cx="7432391" cy="489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1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ACCESS </a:t>
            </a:r>
            <a:r>
              <a:rPr lang="en-US" sz="3200" b="1" dirty="0" err="1"/>
              <a:t>GraphDB</a:t>
            </a:r>
            <a:r>
              <a:rPr lang="en-US" sz="3200" b="1" dirty="0"/>
              <a:t> WORKBENCH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87DDAF-8CDF-4E65-AF0B-B5E29FC0393B}"/>
              </a:ext>
            </a:extLst>
          </p:cNvPr>
          <p:cNvSpPr/>
          <p:nvPr/>
        </p:nvSpPr>
        <p:spPr>
          <a:xfrm>
            <a:off x="696686" y="977645"/>
            <a:ext cx="4528457" cy="4564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75"/>
              </a:spcAft>
            </a:pPr>
            <a:r>
              <a:rPr lang="en-US" sz="14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Introduction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75"/>
              </a:spcAft>
            </a:pPr>
            <a:r>
              <a:rPr lang="en-US" sz="14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Overview of the Semantic Web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How interrelated datasets (linked data) work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Triples vs relations (tables)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75"/>
              </a:spcAft>
            </a:pPr>
            <a:r>
              <a:rPr lang="en-US" sz="14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Semantic Web Standards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RDF, OWL etc.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75"/>
              </a:spcAft>
            </a:pPr>
            <a:r>
              <a:rPr lang="en-US" sz="14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SPARQL Syntax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SELECT, WHERE, LIMIT, variables, etc.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Shortcuts, graphs, and unions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75"/>
              </a:spcAft>
            </a:pPr>
            <a:r>
              <a:rPr lang="en-US" sz="14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Querying a Semantic Website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Accessing a SPARQL Endpoint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Querying a dataset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75"/>
              </a:spcAft>
            </a:pPr>
            <a:r>
              <a:rPr lang="en-US" sz="14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Advanced SPARQL Constructs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FILTER, OPTIONAL, etc.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0EE6DD-7EAF-452A-8202-804C899BEA8D}"/>
              </a:ext>
            </a:extLst>
          </p:cNvPr>
          <p:cNvSpPr/>
          <p:nvPr/>
        </p:nvSpPr>
        <p:spPr>
          <a:xfrm>
            <a:off x="6464439" y="1088177"/>
            <a:ext cx="4809811" cy="292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75"/>
              </a:spcAft>
            </a:pPr>
            <a:r>
              <a:rPr lang="en-US" sz="14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Modelling Semantic Data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URI, URL, URN, Namespace, etc.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Semantic Web standards (RDF, OWL, etc.)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75"/>
              </a:spcAft>
            </a:pPr>
            <a:r>
              <a:rPr lang="en-US" sz="14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Integrating SPARQL into an Application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Java libraries (Jena, etc.)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75"/>
              </a:spcAft>
            </a:pPr>
            <a:r>
              <a:rPr lang="en-US" sz="14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Transitioning a Website into a Semantic Web Website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Converting data into semantic data</a:t>
            </a:r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75"/>
              </a:spcAft>
            </a:pPr>
            <a:r>
              <a:rPr lang="en-US" sz="14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Troubleshooting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Summary and Conclusion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8F73BDD-EF38-48A3-9354-F48AC7BDF46B}"/>
              </a:ext>
            </a:extLst>
          </p:cNvPr>
          <p:cNvSpPr/>
          <p:nvPr/>
        </p:nvSpPr>
        <p:spPr>
          <a:xfrm>
            <a:off x="7081068" y="4980191"/>
            <a:ext cx="2474705" cy="562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E0778-BFA8-4B24-A728-25081D8DD5D8}"/>
              </a:ext>
            </a:extLst>
          </p:cNvPr>
          <p:cNvSpPr txBox="1"/>
          <p:nvPr/>
        </p:nvSpPr>
        <p:spPr>
          <a:xfrm>
            <a:off x="6791325" y="5542293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Ajay Singhal : Skype: aksing1711</a:t>
            </a:r>
          </a:p>
        </p:txBody>
      </p:sp>
    </p:spTree>
    <p:extLst>
      <p:ext uri="{BB962C8B-B14F-4D97-AF65-F5344CB8AC3E}">
        <p14:creationId xmlns:p14="http://schemas.microsoft.com/office/powerpoint/2010/main" val="1477002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2459" r="16252" b="9375"/>
          <a:stretch/>
        </p:blipFill>
        <p:spPr bwMode="auto">
          <a:xfrm>
            <a:off x="1686561" y="731519"/>
            <a:ext cx="8122497" cy="543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412240" y="106105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CREATE NEW REPOSITORY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8833" r="16252" b="9337"/>
          <a:stretch/>
        </p:blipFill>
        <p:spPr bwMode="auto">
          <a:xfrm>
            <a:off x="1666240" y="690880"/>
            <a:ext cx="9144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106105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/>
              <a:t>EXECUTIVE QUERIES WITH </a:t>
            </a:r>
            <a:r>
              <a:rPr lang="en-US" sz="3200" b="1" dirty="0" err="1"/>
              <a:t>GraphbDB</a:t>
            </a:r>
            <a:r>
              <a:rPr lang="en-US" sz="3200" b="1" dirty="0"/>
              <a:t> WORKBENCH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6111" r="16252" b="8333"/>
          <a:stretch/>
        </p:blipFill>
        <p:spPr bwMode="auto">
          <a:xfrm>
            <a:off x="1676400" y="584776"/>
            <a:ext cx="8579538" cy="549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371600" y="15817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GraphDB</a:t>
            </a:r>
            <a:r>
              <a:rPr lang="en-US" sz="3200" b="1" dirty="0"/>
              <a:t> WORKBENCH QUERY EDITOR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4663" r="16252" b="9374"/>
          <a:stretch/>
        </p:blipFill>
        <p:spPr bwMode="auto">
          <a:xfrm>
            <a:off x="2001520" y="716280"/>
            <a:ext cx="8332587" cy="542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1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QUERY MONITORING: ABORT QUERY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45430" r="16838" b="23357"/>
          <a:stretch/>
        </p:blipFill>
        <p:spPr bwMode="auto">
          <a:xfrm>
            <a:off x="2499360" y="2128520"/>
            <a:ext cx="6824677" cy="260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19476" r="16252" b="15475"/>
          <a:stretch/>
        </p:blipFill>
        <p:spPr bwMode="auto">
          <a:xfrm>
            <a:off x="1803919" y="849085"/>
            <a:ext cx="9144000" cy="5159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1" y="1"/>
            <a:ext cx="914399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LOADING</a:t>
            </a:r>
            <a:r>
              <a:rPr lang="en-US" b="1" dirty="0"/>
              <a:t> </a:t>
            </a:r>
            <a:r>
              <a:rPr lang="en-US" sz="3200" b="1" dirty="0"/>
              <a:t>DATA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17292" r="16252" b="15208"/>
          <a:stretch/>
        </p:blipFill>
        <p:spPr bwMode="auto">
          <a:xfrm>
            <a:off x="1859902" y="783771"/>
            <a:ext cx="9144000" cy="5290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198996"/>
            <a:ext cx="914399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LOADING INDIVIDUAL FILES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7054" r="16252" b="9375"/>
          <a:stretch/>
        </p:blipFill>
        <p:spPr bwMode="auto">
          <a:xfrm>
            <a:off x="1859902" y="688939"/>
            <a:ext cx="8690162" cy="5480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104164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LOADING INDIVIDUAL FILES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7173" r="16252" b="9375"/>
          <a:stretch/>
        </p:blipFill>
        <p:spPr bwMode="auto">
          <a:xfrm>
            <a:off x="1775927" y="709125"/>
            <a:ext cx="8373359" cy="5271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124350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LOADING INDIVIDUAL FILES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23601" r="16252" b="9375"/>
          <a:stretch/>
        </p:blipFill>
        <p:spPr bwMode="auto">
          <a:xfrm>
            <a:off x="1869233" y="970384"/>
            <a:ext cx="9154886" cy="525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342094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LOAD BULK DATA FROM A DIRECTORY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45984" r="16252" b="24281"/>
          <a:stretch/>
        </p:blipFill>
        <p:spPr bwMode="auto">
          <a:xfrm>
            <a:off x="2521116" y="2281560"/>
            <a:ext cx="7075645" cy="241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20573" r="16252" b="10417"/>
          <a:stretch/>
        </p:blipFill>
        <p:spPr bwMode="auto">
          <a:xfrm>
            <a:off x="1822580" y="691991"/>
            <a:ext cx="9144000" cy="547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107216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LoadRDF</a:t>
            </a:r>
            <a:r>
              <a:rPr lang="en-US" sz="3200" b="1" dirty="0"/>
              <a:t> PARALLEL BULK LOADER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46911" r="16128" b="25912"/>
          <a:stretch/>
        </p:blipFill>
        <p:spPr bwMode="auto">
          <a:xfrm>
            <a:off x="2932922" y="2282252"/>
            <a:ext cx="6864221" cy="229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8684" r="16252" b="9375"/>
          <a:stretch/>
        </p:blipFill>
        <p:spPr bwMode="auto">
          <a:xfrm>
            <a:off x="2236236" y="793102"/>
            <a:ext cx="8186058" cy="5047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208327"/>
            <a:ext cx="914399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/>
              <a:t>REASONING STRATEGIES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18245" r="16252" b="18065"/>
          <a:stretch/>
        </p:blipFill>
        <p:spPr bwMode="auto">
          <a:xfrm>
            <a:off x="1524000" y="1184988"/>
            <a:ext cx="9144000" cy="4991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503854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GraphDB</a:t>
            </a:r>
            <a:r>
              <a:rPr lang="en-US" sz="3200" b="1" dirty="0"/>
              <a:t> REASONING OPTIMIZATION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7219" r="16252" b="8333"/>
          <a:stretch/>
        </p:blipFill>
        <p:spPr bwMode="auto">
          <a:xfrm>
            <a:off x="2056660" y="1035698"/>
            <a:ext cx="8078680" cy="509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354564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/>
              <a:t>RULE SETS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46005" r="16252" b="23826"/>
          <a:stretch/>
        </p:blipFill>
        <p:spPr bwMode="auto">
          <a:xfrm>
            <a:off x="2778357" y="2211355"/>
            <a:ext cx="7293295" cy="2676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6292" r="16252" b="9375"/>
          <a:stretch/>
        </p:blipFill>
        <p:spPr bwMode="auto">
          <a:xfrm>
            <a:off x="2036323" y="792804"/>
            <a:ext cx="8274996" cy="527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301558"/>
            <a:ext cx="914399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/>
              <a:t>RDF RANK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15935" r="16252" b="8333"/>
          <a:stretch/>
        </p:blipFill>
        <p:spPr bwMode="auto">
          <a:xfrm>
            <a:off x="1689370" y="700390"/>
            <a:ext cx="8507107" cy="545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204281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/>
              <a:t>GEO-SPATIAL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7274" r="16252" b="9375"/>
          <a:stretch/>
        </p:blipFill>
        <p:spPr bwMode="auto">
          <a:xfrm>
            <a:off x="2166091" y="1128409"/>
            <a:ext cx="7859818" cy="494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398835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/>
              <a:t>FULL TEXT SEARCH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7151" r="16252" b="25510"/>
          <a:stretch/>
        </p:blipFill>
        <p:spPr bwMode="auto">
          <a:xfrm>
            <a:off x="1699098" y="1167319"/>
            <a:ext cx="9144000" cy="449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699098" y="417173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/>
              <a:t>TROUBLESHOOTING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18633" r="16252" b="22743"/>
          <a:stretch/>
        </p:blipFill>
        <p:spPr bwMode="auto">
          <a:xfrm>
            <a:off x="1738604" y="951723"/>
            <a:ext cx="9144000" cy="5103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217657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GraphDB</a:t>
            </a:r>
            <a:r>
              <a:rPr lang="en-US" sz="3200" b="1" dirty="0"/>
              <a:t> INSTALLATION OVERVIEW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8494" r="16252" b="9374"/>
          <a:stretch/>
        </p:blipFill>
        <p:spPr bwMode="auto">
          <a:xfrm>
            <a:off x="1942289" y="1040859"/>
            <a:ext cx="8067472" cy="498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244508"/>
            <a:ext cx="914399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TROUBLESHOOTING INSTALLATION ISSUES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17861" r="16252" b="8333"/>
          <a:stretch/>
        </p:blipFill>
        <p:spPr bwMode="auto">
          <a:xfrm>
            <a:off x="2310881" y="831764"/>
            <a:ext cx="7570237" cy="519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3999" y="167952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DEPLOY WAR FILES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15981" r="17280" b="8333"/>
          <a:stretch/>
        </p:blipFill>
        <p:spPr bwMode="auto">
          <a:xfrm>
            <a:off x="2759363" y="656130"/>
            <a:ext cx="6673273" cy="539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 rot="10800000" flipV="1">
            <a:off x="1300264" y="71355"/>
            <a:ext cx="98298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DEPLOY WAR FILES USING TOMCAT CONSOLE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12966" r="16252" b="9375"/>
          <a:stretch/>
        </p:blipFill>
        <p:spPr bwMode="auto">
          <a:xfrm>
            <a:off x="2113383" y="777940"/>
            <a:ext cx="7965233" cy="530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3999" y="83977"/>
            <a:ext cx="914399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GraphDB</a:t>
            </a:r>
            <a:r>
              <a:rPr lang="en-US" sz="3200" b="1" dirty="0"/>
              <a:t> WORKBENCH NEW REPOSITORY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15813" t="12923" r="16837" b="8333"/>
          <a:stretch/>
        </p:blipFill>
        <p:spPr bwMode="auto">
          <a:xfrm>
            <a:off x="2389050" y="791998"/>
            <a:ext cx="7413900" cy="510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207223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GraphDB</a:t>
            </a:r>
            <a:r>
              <a:rPr lang="en-US" sz="3200" b="1" dirty="0"/>
              <a:t> WORKBENCH EXECUTE QUERIES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6398" t="45567" r="16252" b="23955"/>
          <a:stretch/>
        </p:blipFill>
        <p:spPr bwMode="auto">
          <a:xfrm>
            <a:off x="2968752" y="2131201"/>
            <a:ext cx="6092952" cy="259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B2441"/>
      </a:dk2>
      <a:lt2>
        <a:srgbClr val="E2E8E4"/>
      </a:lt2>
      <a:accent1>
        <a:srgbClr val="E42CB2"/>
      </a:accent1>
      <a:accent2>
        <a:srgbClr val="B71AD2"/>
      </a:accent2>
      <a:accent3>
        <a:srgbClr val="7D2CE4"/>
      </a:accent3>
      <a:accent4>
        <a:srgbClr val="413ED9"/>
      </a:accent4>
      <a:accent5>
        <a:srgbClr val="2C75E4"/>
      </a:accent5>
      <a:accent6>
        <a:srgbClr val="1AAFD2"/>
      </a:accent6>
      <a:hlink>
        <a:srgbClr val="526CC5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2592</Words>
  <Application>Microsoft Office PowerPoint</Application>
  <PresentationFormat>Widescreen</PresentationFormat>
  <Paragraphs>490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Helvetica</vt:lpstr>
      <vt:lpstr>Symbol</vt:lpstr>
      <vt:lpstr>RetrospectVTI</vt:lpstr>
      <vt:lpstr> SparQL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SparQL</dc:title>
  <dc:creator>ajay singhal</dc:creator>
  <cp:lastModifiedBy>ajay singhal</cp:lastModifiedBy>
  <cp:revision>172</cp:revision>
  <dcterms:created xsi:type="dcterms:W3CDTF">2019-10-12T08:21:41Z</dcterms:created>
  <dcterms:modified xsi:type="dcterms:W3CDTF">2019-10-15T05:24:39Z</dcterms:modified>
</cp:coreProperties>
</file>